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914400" y="914400"/>
            <a:ext cx="10362895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0" tIns="731520"/>
          <a:lstStyle/>
          <a:p>
            <a:pPr algn="ctr">
              <a:defRPr sz="1400" b="1">
                <a:solidFill>
                  <a:srgbClr val="00F2FE"/>
                </a:solidFill>
              </a:defRPr>
            </a:pPr>
            <a:r>
              <a:t>🛡️ CYBERSECURITY INCIDENT RESPONSE DRILL</a:t>
            </a:r>
          </a:p>
          <a:p>
            <a:pPr>
              <a:spcBef>
                <a:spcPts val="1000"/>
              </a:spcBef>
              <a:defRPr sz="3600" b="1">
                <a:solidFill>
                  <a:srgbClr val="F0F4FC"/>
                </a:solidFill>
              </a:defRPr>
            </a:pPr>
            <a:r>
              <a:t>Ransomware Incident Tabletop Exercise (TTX)</a:t>
            </a:r>
          </a:p>
          <a:p>
            <a:pPr>
              <a:spcBef>
                <a:spcPts val="1500"/>
              </a:spcBef>
              <a:defRPr sz="1800">
                <a:solidFill>
                  <a:srgbClr val="4FACFE"/>
                </a:solidFill>
              </a:defRPr>
            </a:pPr>
            <a:r>
              <a:t>Off-Site Loan Officer Phishing, C2 Exfiltration &amp; Active Encryption Response Scenario</a:t>
            </a:r>
          </a:p>
          <a:p>
            <a:pPr>
              <a:spcBef>
                <a:spcPts val="2500"/>
              </a:spcBef>
              <a:defRPr sz="1400">
                <a:solidFill>
                  <a:srgbClr val="8C9BA5"/>
                </a:solidFill>
              </a:defRPr>
            </a:pPr>
            <a:r>
              <a:t>• Turn-Key Facilitator &amp; Player Presentation Deck</a:t>
            </a:r>
            <a:br/>
            <a:r>
              <a:t>• SOP-Aligned RACI Authority &amp; Escalation SLAs</a:t>
            </a:r>
            <a:br/>
            <a:r>
              <a:t>• Multi-Department Response: SOC L1/L2/L3, CTI, IT Ops, Asset Owners &amp; Executive Leadership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Exercise Wrap-Up, PIR &amp; Action Items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371600" y="1371600"/>
            <a:ext cx="9448495" cy="4572000"/>
          </a:xfrm>
          <a:prstGeom prst="roundRect">
            <a:avLst/>
          </a:prstGeom>
          <a:solidFill>
            <a:srgbClr val="161E30"/>
          </a:solidFill>
          <a:ln>
            <a:solidFill>
              <a:srgbClr val="00E6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548640"/>
          <a:lstStyle/>
          <a:p>
            <a:pPr algn="ctr">
              <a:defRPr sz="2200" b="1">
                <a:solidFill>
                  <a:srgbClr val="00E676"/>
                </a:solidFill>
              </a:defRPr>
            </a:pPr>
            <a:r>
              <a:t>🚀 Post-Incident Review (PIR) &amp; Action Plan</a:t>
            </a:r>
          </a:p>
          <a:p>
            <a:pPr>
              <a:spcBef>
                <a:spcPts val="1400"/>
              </a:spcBef>
              <a:defRPr sz="1400">
                <a:solidFill>
                  <a:srgbClr val="F0F4FC"/>
                </a:solidFill>
              </a:defRPr>
            </a:pPr>
            <a:r>
              <a:t>✔ Document Observations: Facilitator compiles evaluator notes and player responses into After-Action Report (AAR).</a:t>
            </a:r>
          </a:p>
          <a:p>
            <a:pPr>
              <a:spcBef>
                <a:spcPts val="1400"/>
              </a:spcBef>
              <a:defRPr sz="1400">
                <a:solidFill>
                  <a:srgbClr val="F0F4FC"/>
                </a:solidFill>
              </a:defRPr>
            </a:pPr>
            <a:r>
              <a:t>✔ Enforce Action Item Tracking: SOC Manager tracks assigned PIR recommendations with 30/60/90 day SLA deadlines.</a:t>
            </a:r>
          </a:p>
          <a:p>
            <a:pPr>
              <a:spcBef>
                <a:spcPts val="1400"/>
              </a:spcBef>
              <a:defRPr sz="1400">
                <a:solidFill>
                  <a:srgbClr val="F0F4FC"/>
                </a:solidFill>
              </a:defRPr>
            </a:pPr>
            <a:r>
              <a:t>✔ Harden Remote Workflows: Review Telegram / external chat policy &amp; enforce automated sandbox attachment scanning.</a:t>
            </a:r>
          </a:p>
          <a:p>
            <a:pPr>
              <a:spcBef>
                <a:spcPts val="1400"/>
              </a:spcBef>
              <a:defRPr sz="1400">
                <a:solidFill>
                  <a:srgbClr val="F0F4FC"/>
                </a:solidFill>
              </a:defRPr>
            </a:pPr>
            <a:r>
              <a:t>✔ Refine Playbooks: Update Account Compromise &amp; Ransomware Playbooks based on TTX findings.</a:t>
            </a:r>
          </a:p>
          <a:p>
            <a:pPr>
              <a:spcBef>
                <a:spcPts val="1400"/>
              </a:spcBef>
              <a:defRPr sz="1400">
                <a:solidFill>
                  <a:srgbClr val="F0F4FC"/>
                </a:solidFill>
              </a:defRPr>
            </a:pPr>
            <a:r>
              <a:t>✔ Portal &amp; Slide Deck Deck Access: Access full interactive portal via index.html.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Executive Summary &amp; Exercise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530352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4FAC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>
              <a:defRPr sz="1800" b="1">
                <a:solidFill>
                  <a:srgbClr val="00F2FE"/>
                </a:solidFill>
              </a:defRPr>
            </a:pPr>
            <a:r>
              <a:t>📌 Scenario Overview</a:t>
            </a:r>
          </a:p>
          <a:p>
            <a:pPr>
              <a:spcBef>
                <a:spcPts val="800"/>
              </a:spcBef>
              <a:defRPr sz="1200">
                <a:solidFill>
                  <a:srgbClr val="F0F4FC"/>
                </a:solidFill>
              </a:defRPr>
            </a:pPr>
            <a:r>
              <a:t>• Vector: Remote Loan Officer receives Customer_Documents_2026.zip over Telegram.</a:t>
            </a:r>
          </a:p>
          <a:p>
            <a:pPr>
              <a:spcBef>
                <a:spcPts val="800"/>
              </a:spcBef>
              <a:defRPr sz="1200">
                <a:solidFill>
                  <a:srgbClr val="F0F4FC"/>
                </a:solidFill>
              </a:defRPr>
            </a:pPr>
            <a:r>
              <a:t>• Execution: Trojan executable disguised as PDF triggers fake Adobe Error (0x80070005).</a:t>
            </a:r>
          </a:p>
          <a:p>
            <a:pPr>
              <a:spcBef>
                <a:spcPts val="800"/>
              </a:spcBef>
              <a:defRPr sz="1200">
                <a:solidFill>
                  <a:srgbClr val="F0F4FC"/>
                </a:solidFill>
              </a:defRPr>
            </a:pPr>
            <a:r>
              <a:t>• Lateral Movement: Workstation reconnected to Corporate LAN; Active Directory enumerated.</a:t>
            </a:r>
          </a:p>
          <a:p>
            <a:pPr>
              <a:spcBef>
                <a:spcPts val="800"/>
              </a:spcBef>
              <a:defRPr sz="1200">
                <a:solidFill>
                  <a:srgbClr val="F0F4FC"/>
                </a:solidFill>
              </a:defRPr>
            </a:pPr>
            <a:r>
              <a:t>• Exfiltration: 5GB sensitive customer loan archives siphoned to C2 185.123.45.6.</a:t>
            </a:r>
          </a:p>
          <a:p>
            <a:pPr>
              <a:spcBef>
                <a:spcPts val="800"/>
              </a:spcBef>
              <a:defRPr sz="1200">
                <a:solidFill>
                  <a:srgbClr val="F0F4FC"/>
                </a:solidFill>
              </a:defRPr>
            </a:pPr>
            <a:r>
              <a:t>• Ransomlock: Workstation and network shares (\\FS01\LoanShares) encrypted with .lock extension.</a:t>
            </a:r>
          </a:p>
          <a:p>
            <a:pPr>
              <a:spcBef>
                <a:spcPts val="800"/>
              </a:spcBef>
              <a:defRPr sz="1200">
                <a:solidFill>
                  <a:srgbClr val="F0F4FC"/>
                </a:solidFill>
              </a:defRPr>
            </a:pPr>
            <a:r>
              <a:t>• Demand: Attacker demands 5 Bitcoin ransom within 72 hours.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280160"/>
            <a:ext cx="539496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>
              <a:defRPr sz="1800" b="1">
                <a:solidFill>
                  <a:srgbClr val="FFD700"/>
                </a:solidFill>
              </a:defRPr>
            </a:pPr>
            <a:r>
              <a:t>🎯 Core Objectives &amp; Deliverables</a:t>
            </a:r>
          </a:p>
          <a:p>
            <a:pPr>
              <a:spcBef>
                <a:spcPts val="1000"/>
              </a:spcBef>
              <a:defRPr sz="1200">
                <a:solidFill>
                  <a:srgbClr val="F0F4FC"/>
                </a:solidFill>
              </a:defRPr>
            </a:pPr>
            <a:r>
              <a:t>• RACI Boundary Enforcement: Validate clear distinction between SOC L1, L2, L3, SOC Manager, Asset Owner, and CIO/CISO.</a:t>
            </a:r>
          </a:p>
          <a:p>
            <a:pPr>
              <a:spcBef>
                <a:spcPts val="1000"/>
              </a:spcBef>
              <a:defRPr sz="1200">
                <a:solidFill>
                  <a:srgbClr val="F0F4FC"/>
                </a:solidFill>
              </a:defRPr>
            </a:pPr>
            <a:r>
              <a:t>• Containment Velocity: Test SLA speeds (&lt;15 min L1 escalation, &lt;30 min host/network isolation).</a:t>
            </a:r>
          </a:p>
          <a:p>
            <a:pPr>
              <a:spcBef>
                <a:spcPts val="1000"/>
              </a:spcBef>
              <a:defRPr sz="1200">
                <a:solidFill>
                  <a:srgbClr val="F0F4FC"/>
                </a:solidFill>
              </a:defRPr>
            </a:pPr>
            <a:r>
              <a:t>• WAR Room Operations: Simulate Incident Communicator setup and executive notification streams.</a:t>
            </a:r>
          </a:p>
          <a:p>
            <a:pPr>
              <a:spcBef>
                <a:spcPts val="1000"/>
              </a:spcBef>
              <a:defRPr sz="1200">
                <a:solidFill>
                  <a:srgbClr val="F0F4FC"/>
                </a:solidFill>
              </a:defRPr>
            </a:pPr>
            <a:r>
              <a:t>• Business Recovery: Practice joint CIO &amp; CISO return-to-production approval procedures.</a:t>
            </a:r>
          </a:p>
          <a:p>
            <a:pPr>
              <a:spcBef>
                <a:spcPts val="1000"/>
              </a:spcBef>
              <a:defRPr sz="1200">
                <a:solidFill>
                  <a:srgbClr val="F0F4FC"/>
                </a:solidFill>
              </a:defRPr>
            </a:pPr>
            <a:r>
              <a:t>• PIR &amp; Lessons Learned: Review post-incident action tracking and long-term hardening.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11 Exercise Role Handbooks &amp; RACI Responsibilities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00F2FE"/>
                </a:solidFill>
              </a:defRPr>
            </a:pPr>
            <a:r>
              <a:t>🎭 SOC L1 Analyst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Shift Duty Triage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Monitor alerts, validate FP/TP, enrich context, ITSM ticket, escalate &lt;15 min.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97679" y="128016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00F2FE"/>
                </a:solidFill>
              </a:defRPr>
            </a:pPr>
            <a:r>
              <a:t>🎭 SOC L2 Analyst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Lead Investigator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Investigate scope, forensic log analysis, high-sev containment execution, draft report.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19" y="128016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00F2FE"/>
                </a:solidFill>
              </a:defRPr>
            </a:pPr>
            <a:r>
              <a:t>🎭 SOC Lead / L3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Senior Forensics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Deep malware analysis, RCA support, authorize major containment, SEV1 support.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51460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00F2FE"/>
                </a:solidFill>
              </a:defRPr>
            </a:pPr>
            <a:r>
              <a:t>🎭 Incident Communicator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Comms &amp; WAR Room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Own WAR Room, notify Execs per SLA, interim reports (NO containment authority).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79" y="251460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00F2FE"/>
                </a:solidFill>
              </a:defRPr>
            </a:pPr>
            <a:r>
              <a:t>🎭 SOC Manager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Operational Authority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Declare Major Incident, approve major containment, engage BCP/DR, oversight.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46719" y="251460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00F2FE"/>
                </a:solidFill>
              </a:defRPr>
            </a:pPr>
            <a:r>
              <a:t>🎭 Business / Asset Owner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Business Context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Assess business impact, approve prod containment, validate operational recovery.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39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FFD700"/>
                </a:solidFill>
              </a:defRPr>
            </a:pPr>
            <a:r>
              <a:t>🎭 Network &amp; System Team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Infrastructure Ops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Execute firewall blocks, AD account locks, endpoint isolation, reimaging.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79" y="3749039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FFD700"/>
                </a:solidFill>
              </a:defRPr>
            </a:pPr>
            <a:r>
              <a:t>🎭 CTI Team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Threat Intelligence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Provide IOC enrichment, threat actor attribution, C2 campaign correlation.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19" y="3749039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FFD700"/>
                </a:solidFill>
              </a:defRPr>
            </a:pPr>
            <a:r>
              <a:t>🎭 CIO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Core System Authority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Final authority core system crisis, approve SEV1/2 return to production.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98348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FFD700"/>
                </a:solidFill>
              </a:defRPr>
            </a:pPr>
            <a:r>
              <a:t>🎭 CISO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Cyber Governance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Strategic cyber oversight, regulatory notifications, mandatory recovery sign-off.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79" y="4983480"/>
            <a:ext cx="3474720" cy="11430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91440"/>
          <a:lstStyle/>
          <a:p>
            <a:pPr algn="ctr">
              <a:defRPr sz="1300" b="1">
                <a:solidFill>
                  <a:srgbClr val="FFD700"/>
                </a:solidFill>
              </a:defRPr>
            </a:pPr>
            <a:r>
              <a:t>🎭 Executive Management</a:t>
            </a:r>
          </a:p>
          <a:p>
            <a:pPr>
              <a:defRPr sz="1000" b="1">
                <a:solidFill>
                  <a:srgbClr val="4FACFE"/>
                </a:solidFill>
              </a:defRPr>
            </a:pPr>
            <a:r>
              <a:t>Scope: Board &amp; Governance</a:t>
            </a:r>
          </a:p>
          <a:p>
            <a:pPr>
              <a:defRPr sz="900">
                <a:solidFill>
                  <a:srgbClr val="F0F4FC"/>
                </a:solidFill>
              </a:defRPr>
            </a:pPr>
            <a:r>
              <a:t>CIO/CRO/CISO/Cyber Head provide executive risk &amp; regulatory decision governance.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RACI Containment &amp; Recovery Authority Matrix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188720"/>
          <a:ext cx="1109441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1645920"/>
                <a:gridCol w="4327855"/>
                <a:gridCol w="2743200"/>
              </a:tblGrid>
              <a:tr h="42672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0F2FE"/>
                          </a:solidFill>
                        </a:defRPr>
                      </a:pPr>
                      <a:r>
                        <a:t>Role Title</a:t>
                      </a:r>
                    </a:p>
                  </a:txBody>
                  <a:tcPr>
                    <a:solidFill>
                      <a:srgbClr val="0F15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0F2FE"/>
                          </a:solidFill>
                        </a:defRPr>
                      </a:pPr>
                      <a:r>
                        <a:t>Focus Area</a:t>
                      </a:r>
                    </a:p>
                  </a:txBody>
                  <a:tcPr>
                    <a:solidFill>
                      <a:srgbClr val="0F15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0F2FE"/>
                          </a:solidFill>
                        </a:defRPr>
                      </a:pPr>
                      <a:r>
                        <a:t>SOP Mandatory Core Responsibilities</a:t>
                      </a:r>
                    </a:p>
                  </a:txBody>
                  <a:tcPr>
                    <a:solidFill>
                      <a:srgbClr val="0F15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00F2FE"/>
                          </a:solidFill>
                        </a:defRPr>
                      </a:pPr>
                      <a:r>
                        <a:t>Containment / Recovery Authority</a:t>
                      </a:r>
                    </a:p>
                  </a:txBody>
                  <a:tcPr>
                    <a:solidFill>
                      <a:srgbClr val="0F1525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SOC L1 Analyst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Shift Triage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Monitor alerts, validate FP/TP, enrich context, ITSM ticket, escalate &lt;15 min.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Predefined Low/Med Playbook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SOC L2 Analyst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Lead Investigation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Scope validation, forensic log analysis, draft technical incident reports.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High Severity (per matrix)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SOC Lead / L3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Senior Forensics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Deep malware analysis, RCA support, share full authority during SEV1.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Major Containment Authorized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Incident Communicator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Comms &amp; WAR Room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Own WAR Room, notify Execs per SLA, interim &amp; final incident reports.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 b="1">
                          <a:solidFill>
                            <a:srgbClr val="FF4B4B"/>
                          </a:solidFill>
                        </a:defRPr>
                      </a:pPr>
                      <a:r>
                        <a:t>❌ NO Containment Authority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SOC Manager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Operational Auth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Declare Major Incident, approve major containment, engage BCP/DR.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00E676"/>
                          </a:solidFill>
                        </a:defRPr>
                      </a:pPr>
                      <a:r>
                        <a:t>Full Operational Approval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Business / Asset Owner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Business Context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Assess application impact, approve prod containment, validate restoration.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00E676"/>
                          </a:solidFill>
                        </a:defRPr>
                      </a:pPr>
                      <a:r>
                        <a:t>Production System Approval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Network &amp; System Team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Infrastructure Ops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Execute firewall blocks, AD account changes, endpoint host isolation.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Technical Execution Only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CTI Team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Threat Intel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IOC enrichment, campaign correlation, threat actor attribution.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Intelligence Support Only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CIO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Core System Auth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Final authority core system crisis, approve SEV1 &amp; SEV2 production recovery.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00E676"/>
                          </a:solidFill>
                        </a:defRPr>
                      </a:pPr>
                      <a:r>
                        <a:t>Final Recovery Sign-Off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CISO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Cyber Governance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Strategic response oversight, regulatory alignment, mandatory recovery sign-off.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00E676"/>
                          </a:solidFill>
                        </a:defRPr>
                      </a:pPr>
                      <a:r>
                        <a:t>Strategic &amp; Recovery Sign-Off</a:t>
                      </a:r>
                    </a:p>
                  </a:txBody>
                  <a:tcPr>
                    <a:solidFill>
                      <a:srgbClr val="101626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Executive Management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Board Governance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CIO/CRO/CISO/Cyber Head provide executive risk &amp; regulatory governance.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>
                          <a:solidFill>
                            <a:srgbClr val="F0F4FC"/>
                          </a:solidFill>
                        </a:defRPr>
                      </a:pPr>
                      <a:r>
                        <a:t>Strategic &amp; Regulatory</a:t>
                      </a:r>
                    </a:p>
                  </a:txBody>
                  <a:tcPr>
                    <a:solidFill>
                      <a:srgbClr val="161E3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Injects 1 &amp; 2: Phishing Payload Arrival &amp; LAN Reconnaissance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530352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FF4B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sz="1500" b="1">
                <a:solidFill>
                  <a:srgbClr val="FF4B4B"/>
                </a:solidFill>
              </a:defRPr>
            </a:pPr>
            <a:r>
              <a:t>📍 Inject 1: Unsanctioned Telegram Payload (09:15 AM)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Context: Loan Officer working off-site receives Customer_Documents_2026.zip on Telegram.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Payload: Disguised Signed_Agreement.pdf executable extracts trojan spirit DLL.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Symptom: Adobe Reader error 0x80070005 pops up. Employee ignores &amp; closes app.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Undercover Activity: User-level persistence established; C2 beaconing initiated.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Role Focus (SOC L1): Continuous monitoring, FP vs TP validation, ITSM ticket creation, escalate to L2 &lt; 15 min.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280160"/>
            <a:ext cx="539496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sz="1500" b="1">
                <a:solidFill>
                  <a:srgbClr val="00F2FE"/>
                </a:solidFill>
              </a:defRPr>
            </a:pPr>
            <a:r>
              <a:t>📍 Inject 2: Corporate LAN Reconnection (02:00 PM)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Context: Employee returns to office and plugs LOAN-LAPTOP-042 into HQ LAN.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Lateral Movement: Malware detects AD domain controller &amp; enumerates Kerberos tokens.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Targeting: Discovers accessible file shares (\\FS01\LoanShares) under j.smith.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Role Focus (CTI Team): Track callback IPs, enrich IOCs, cross-reference campaign patterns.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Injects 3 &amp; 4: Data Exfiltration &amp; Active Ransomware Crisis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530352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sz="1500" b="1">
                <a:solidFill>
                  <a:srgbClr val="FFD700"/>
                </a:solidFill>
              </a:defRPr>
            </a:pPr>
            <a:r>
              <a:t>📍 Inject 3: 5GB Data Exfiltration (02:25 PM)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Context: Attacker initiates 5GB compressed archive siphon to C2 IP 185.123.45.6.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SIEM Alerts: Outbound HTTPS Traffic Spike + Abnormal SMB Read Volume on \\FS01.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Role Focus (SOC L2): Lead investigation, confirm severity level, scope impact, timeline reconstruction.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280160"/>
            <a:ext cx="539496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FF4B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sz="1500" b="1">
                <a:solidFill>
                  <a:srgbClr val="FF4B4B"/>
                </a:solidFill>
              </a:defRPr>
            </a:pPr>
            <a:r>
              <a:t>📍 Inject 4: Active Encryption &amp; HelpDesk Crisis (02:32 PM)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Context: Ransomware component triggers! Local &amp; \\FS01 files locked with .lock extension.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Lock Screen: Red notice demands 5 BTC within 72 hours; workstation freezes.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EDR Alert: CRITICAL SEV-1: Ransomware Execution Detected on LOAN-LAPTOP-042.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Role Focus (SOC L3 &amp; SOC Manager): Declare SEV-1 Major Incident &amp; authorize major containment.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Injects 5 &amp; 6: Incident Command WAR Room &amp; Clean Recovery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530352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4FAC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sz="1500" b="1">
                <a:solidFill>
                  <a:srgbClr val="4FACFE"/>
                </a:solidFill>
              </a:defRPr>
            </a:pPr>
            <a:r>
              <a:t>📍 Inject 5: WAR Room &amp; Multi-Team Containment (02:45 PM)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WAR Room Setup: Incident Communicator establishes WAR Room &amp; notifies CISO/CIO &lt; 15 min.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Network Containment: Network/System Team applies firewall block for 185.123.45.6.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Identity Lock: Disable AD account j.smith &amp; purge SMB Kerberos sessions.</a:t>
            </a:r>
          </a:p>
          <a:p>
            <a:pPr>
              <a:spcBef>
                <a:spcPts val="800"/>
              </a:spcBef>
              <a:defRPr sz="1100">
                <a:solidFill>
                  <a:srgbClr val="F0F4FC"/>
                </a:solidFill>
              </a:defRPr>
            </a:pPr>
            <a:r>
              <a:t>• Production Guard: Business Owner approves \\FS01\LoanShares Read-Only isolation.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280160"/>
            <a:ext cx="5394960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00E6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sz="1500" b="1">
                <a:solidFill>
                  <a:srgbClr val="00E676"/>
                </a:solidFill>
              </a:defRPr>
            </a:pPr>
            <a:r>
              <a:t>📍 Inject 6: Eradication, Clean Backup &amp; Sign-Off (Days 2-3)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Eradication: LOAN-LAPTOP-042 reimaged with hardened gold image &amp; updated EDR.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Restoration: File shares restored from clean immutable snapshot (98% validated).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Business Sign-Off: Business Asset Owner confirms operational application readiness.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Executive Blessing: Joint CIO &amp; CISO sign-off mandatory for return-to-production.</a:t>
            </a:r>
          </a:p>
          <a:p>
            <a:pPr>
              <a:spcBef>
                <a:spcPts val="600"/>
              </a:spcBef>
              <a:defRPr sz="1100">
                <a:solidFill>
                  <a:srgbClr val="F0F4FC"/>
                </a:solidFill>
              </a:defRPr>
            </a:pPr>
            <a:r>
              <a:t>• Post-PIR Enforcer: SOC Manager tracks overdue action items per 72-hr SLA.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Visual Incident Assets &amp; Threat Mockups Showcase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3474720" cy="2286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telegram_phish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645920"/>
            <a:ext cx="3291840" cy="1828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8640" y="1280160"/>
            <a:ext cx="3474720" cy="3200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📸 Telegram Phishing Vector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97679" y="1280160"/>
            <a:ext cx="3474720" cy="2286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fake_pdf_err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19" y="1645920"/>
            <a:ext cx="3291840" cy="1828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97679" y="1280160"/>
            <a:ext cx="3474720" cy="3200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📸 Fake Adobe Reader Error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9" y="1280160"/>
            <a:ext cx="3474720" cy="2286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edr_ransomware_aler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59" y="1645920"/>
            <a:ext cx="3291840" cy="1828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046719" y="1280160"/>
            <a:ext cx="3474720" cy="3200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📸 CrowdStrike EDR SEV-1 Alert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794760"/>
            <a:ext cx="3474720" cy="2286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ransomware_no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4160520"/>
            <a:ext cx="3291840" cy="18288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48640" y="3794760"/>
            <a:ext cx="3474720" cy="3200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📸 Workstation Ransom Lock Screen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97679" y="3794760"/>
            <a:ext cx="3474720" cy="2286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siem_dashboar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19" y="4160520"/>
            <a:ext cx="3291840" cy="18288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297679" y="3794760"/>
            <a:ext cx="3474720" cy="3200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📸 SIEM Event Correlation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46719" y="3794760"/>
            <a:ext cx="3474720" cy="2286000"/>
          </a:xfrm>
          <a:prstGeom prst="roundRect">
            <a:avLst/>
          </a:prstGeom>
          <a:solidFill>
            <a:srgbClr val="161E30"/>
          </a:solidFill>
          <a:ln>
            <a:solidFill>
              <a:srgbClr val="00F2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war_room_dashboard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159" y="4160520"/>
            <a:ext cx="3291840" cy="18288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046719" y="3794760"/>
            <a:ext cx="3474720" cy="3200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📸 Incident Command WAR Room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0" tIns="137160"/>
          <a:lstStyle/>
          <a:p>
            <a:pPr algn="ctr">
              <a:defRPr sz="1000" b="1">
                <a:solidFill>
                  <a:srgbClr val="00F2FE"/>
                </a:solidFill>
              </a:defRPr>
            </a:pPr>
            <a:r>
              <a:t>RANSOMWARE INCIDENT TABLETOP EXERCISE (TTX)</a:t>
            </a:r>
          </a:p>
          <a:p>
            <a:pPr>
              <a:defRPr sz="2200" b="1">
                <a:solidFill>
                  <a:srgbClr val="F0F4FC"/>
                </a:solidFill>
              </a:defRPr>
            </a:pPr>
            <a:r>
              <a:t>TTX Evaluation Rubric &amp; Target Response SLAs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05840"/>
            <a:ext cx="12191695" cy="36576"/>
          </a:xfrm>
          <a:prstGeom prst="rect">
            <a:avLst/>
          </a:prstGeom>
          <a:solidFill>
            <a:srgbClr val="0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80160"/>
            <a:ext cx="11094415" cy="5029200"/>
          </a:xfrm>
          <a:prstGeom prst="roundRect">
            <a:avLst/>
          </a:prstGeom>
          <a:solidFill>
            <a:srgbClr val="161E3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>
              <a:defRPr sz="1800" b="1">
                <a:solidFill>
                  <a:srgbClr val="FFD700"/>
                </a:solidFill>
              </a:defRPr>
            </a:pPr>
            <a:r>
              <a:t>📊 Key Performance Indicators (KPIs) &amp; SLA Benchmark</a:t>
            </a:r>
          </a:p>
          <a:p>
            <a:pPr>
              <a:spcBef>
                <a:spcPts val="800"/>
              </a:spcBef>
              <a:defRPr sz="1300" b="1">
                <a:solidFill>
                  <a:srgbClr val="00F2FE"/>
                </a:solidFill>
              </a:defRPr>
            </a:pPr>
            <a:r>
              <a:t>⏱️ L1 Alert Validation SLA (&lt; 15 Min)</a:t>
            </a:r>
          </a:p>
          <a:p>
            <a:pPr>
              <a:defRPr sz="1100">
                <a:solidFill>
                  <a:srgbClr val="F0F4FC"/>
                </a:solidFill>
              </a:defRPr>
            </a:pPr>
            <a:r>
              <a:t>L1 validates True Positive state, enriches asset context, opens ITSM ticket, and escalates to L2 (or SOC Manager directly if L2 is unavailable).</a:t>
            </a:r>
          </a:p>
          <a:p>
            <a:pPr>
              <a:spcBef>
                <a:spcPts val="800"/>
              </a:spcBef>
              <a:defRPr sz="1300" b="1">
                <a:solidFill>
                  <a:srgbClr val="00F2FE"/>
                </a:solidFill>
              </a:defRPr>
            </a:pPr>
            <a:r>
              <a:t>⏱️ L2/L3 Containment Speed (&lt; 30 Min)</a:t>
            </a:r>
          </a:p>
          <a:p>
            <a:pPr>
              <a:defRPr sz="1100">
                <a:solidFill>
                  <a:srgbClr val="F0F4FC"/>
                </a:solidFill>
              </a:defRPr>
            </a:pPr>
            <a:r>
              <a:t>L2 leads investigation; Network/System team executes host isolation, firewall C2 blocks, and AD account lockouts per RACI matrix.</a:t>
            </a:r>
          </a:p>
          <a:p>
            <a:pPr>
              <a:spcBef>
                <a:spcPts val="800"/>
              </a:spcBef>
              <a:defRPr sz="1300" b="1">
                <a:solidFill>
                  <a:srgbClr val="00F2FE"/>
                </a:solidFill>
              </a:defRPr>
            </a:pPr>
            <a:r>
              <a:t>⏱️ Executive Notification SLA (&lt; 15 Min)</a:t>
            </a:r>
          </a:p>
          <a:p>
            <a:pPr>
              <a:defRPr sz="1100">
                <a:solidFill>
                  <a:srgbClr val="F0F4FC"/>
                </a:solidFill>
              </a:defRPr>
            </a:pPr>
            <a:r>
              <a:t>Incident Communicator notifies CISO, CIO, and Cybersecurity Division Head immediately upon SEV-1 confirmation.</a:t>
            </a:r>
          </a:p>
          <a:p>
            <a:pPr>
              <a:spcBef>
                <a:spcPts val="800"/>
              </a:spcBef>
              <a:defRPr sz="1300" b="1">
                <a:solidFill>
                  <a:srgbClr val="00F2FE"/>
                </a:solidFill>
              </a:defRPr>
            </a:pPr>
            <a:r>
              <a:t>⏱️ WAR Room Establishment (&lt; 30 Min)</a:t>
            </a:r>
          </a:p>
          <a:p>
            <a:pPr>
              <a:defRPr sz="1100">
                <a:solidFill>
                  <a:srgbClr val="F0F4FC"/>
                </a:solidFill>
              </a:defRPr>
            </a:pPr>
            <a:r>
              <a:t>Central Incident Command WAR Room established with representatives active across all 11 defined role profiles.</a:t>
            </a:r>
          </a:p>
          <a:p>
            <a:pPr>
              <a:spcBef>
                <a:spcPts val="800"/>
              </a:spcBef>
              <a:defRPr sz="1300" b="1">
                <a:solidFill>
                  <a:srgbClr val="00F2FE"/>
                </a:solidFill>
              </a:defRPr>
            </a:pPr>
            <a:r>
              <a:t>⏱️ Clean Snapshot Restoration (&lt; 4 Hours)</a:t>
            </a:r>
          </a:p>
          <a:p>
            <a:pPr>
              <a:defRPr sz="1100">
                <a:solidFill>
                  <a:srgbClr val="F0F4FC"/>
                </a:solidFill>
              </a:defRPr>
            </a:pPr>
            <a:r>
              <a:t>System engineers restore 98%+ clean file shares from immutable backups; Asset Owner verifies operational data integrity.</a:t>
            </a:r>
          </a:p>
          <a:p>
            <a:pPr>
              <a:spcBef>
                <a:spcPts val="800"/>
              </a:spcBef>
              <a:defRPr sz="1300" b="1">
                <a:solidFill>
                  <a:srgbClr val="00F2FE"/>
                </a:solidFill>
              </a:defRPr>
            </a:pPr>
            <a:r>
              <a:t>⏱️ Joint Executive Sign-Off (&lt; 24 Hours)</a:t>
            </a:r>
          </a:p>
          <a:p>
            <a:pPr>
              <a:defRPr sz="1100">
                <a:solidFill>
                  <a:srgbClr val="F0F4FC"/>
                </a:solidFill>
              </a:defRPr>
            </a:pPr>
            <a:r>
              <a:t>Mandatory formal return-to-production approval granted by both CIO and CISO prior to incident closure.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